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8"/>
  </p:notesMasterIdLst>
  <p:sldIdLst>
    <p:sldId id="290" r:id="rId4"/>
    <p:sldId id="291" r:id="rId5"/>
    <p:sldId id="289" r:id="rId6"/>
    <p:sldId id="281" r:id="rId7"/>
    <p:sldId id="282" r:id="rId8"/>
    <p:sldId id="292" r:id="rId9"/>
    <p:sldId id="293" r:id="rId10"/>
    <p:sldId id="257" r:id="rId11"/>
    <p:sldId id="263" r:id="rId12"/>
    <p:sldId id="260" r:id="rId13"/>
    <p:sldId id="261" r:id="rId14"/>
    <p:sldId id="262" r:id="rId15"/>
    <p:sldId id="283" r:id="rId16"/>
    <p:sldId id="270" r:id="rId17"/>
    <p:sldId id="276" r:id="rId18"/>
    <p:sldId id="277" r:id="rId19"/>
    <p:sldId id="259" r:id="rId20"/>
    <p:sldId id="271" r:id="rId21"/>
    <p:sldId id="273" r:id="rId22"/>
    <p:sldId id="278" r:id="rId23"/>
    <p:sldId id="266" r:id="rId24"/>
    <p:sldId id="267" r:id="rId25"/>
    <p:sldId id="272" r:id="rId26"/>
    <p:sldId id="268" r:id="rId27"/>
    <p:sldId id="269" r:id="rId28"/>
    <p:sldId id="274" r:id="rId29"/>
    <p:sldId id="287" r:id="rId30"/>
    <p:sldId id="275" r:id="rId31"/>
    <p:sldId id="284" r:id="rId32"/>
    <p:sldId id="285" r:id="rId33"/>
    <p:sldId id="288" r:id="rId34"/>
    <p:sldId id="279" r:id="rId35"/>
    <p:sldId id="280"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5696" autoAdjust="0"/>
  </p:normalViewPr>
  <p:slideViewPr>
    <p:cSldViewPr>
      <p:cViewPr varScale="1">
        <p:scale>
          <a:sx n="80" d="100"/>
          <a:sy n="80" d="100"/>
        </p:scale>
        <p:origin x="216" y="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10/6/2017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92594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direct students to turn to someone around them (in front of, behind, beside, etc.) and identify the two hemispheres in which we live. Do not give more than 30 seconds for identification. Ask the class or call on a specific student or pair to give the answer. When ready, click the mouse the reveal the image of the hemispheres in which we live.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378527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do</a:t>
            </a:r>
            <a:r>
              <a:rPr lang="en-US" baseline="0" dirty="0" smtClean="0"/>
              <a:t> the “show what you know” as a class, as individual students, or in pairs. It is up to the teacher. However, do not spend more than 5 minutes total on the slide. The students should fill in the answers on their notes sheet.</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32137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253756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decide to take 1-2 minutes and get a few student responses or just move to the next slide since students have done a good bit of “sharing” so far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92789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a:t>
            </a:r>
            <a:r>
              <a:rPr lang="en-US" baseline="0" dirty="0" smtClean="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405193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have each student conduct this simple demonstration at their desk to show how</a:t>
            </a:r>
            <a:r>
              <a:rPr lang="en-US" baseline="0" dirty="0" smtClean="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351798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39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22</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See</a:t>
            </a:r>
            <a:r>
              <a:rPr lang="en-US" baseline="0" dirty="0" smtClean="0"/>
              <a:t> the resource page for several optional activities to demonstrate the angle of sunlight. Only one activity is needed.</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23</a:t>
            </a:fld>
            <a:endParaRPr lang="en-US"/>
          </a:p>
        </p:txBody>
      </p:sp>
    </p:spTree>
    <p:extLst>
      <p:ext uri="{BB962C8B-B14F-4D97-AF65-F5344CB8AC3E}">
        <p14:creationId xmlns:p14="http://schemas.microsoft.com/office/powerpoint/2010/main" val="232111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question can be done</a:t>
            </a:r>
            <a:r>
              <a:rPr lang="en-US" baseline="0" dirty="0" smtClean="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24</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25</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26</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27</a:t>
            </a:fld>
            <a:endParaRPr lang="en-US"/>
          </a:p>
        </p:txBody>
      </p:sp>
    </p:spTree>
    <p:extLst>
      <p:ext uri="{BB962C8B-B14F-4D97-AF65-F5344CB8AC3E}">
        <p14:creationId xmlns:p14="http://schemas.microsoft.com/office/powerpoint/2010/main" val="2834155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28</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 to go to the next slide for the answer.</a:t>
            </a:r>
          </a:p>
        </p:txBody>
      </p:sp>
      <p:sp>
        <p:nvSpPr>
          <p:cNvPr id="4" name="Slide Number Placeholder 3"/>
          <p:cNvSpPr>
            <a:spLocks noGrp="1"/>
          </p:cNvSpPr>
          <p:nvPr>
            <p:ph type="sldNum" sz="quarter" idx="10"/>
          </p:nvPr>
        </p:nvSpPr>
        <p:spPr/>
        <p:txBody>
          <a:bodyPr/>
          <a:lstStyle/>
          <a:p>
            <a:fld id="{342272C1-8E51-4C6E-9788-4E578B745604}" type="slidenum">
              <a:rPr lang="en-US" smtClean="0"/>
              <a:t>29</a:t>
            </a:fld>
            <a:endParaRPr lang="en-US"/>
          </a:p>
        </p:txBody>
      </p:sp>
    </p:spTree>
    <p:extLst>
      <p:ext uri="{BB962C8B-B14F-4D97-AF65-F5344CB8AC3E}">
        <p14:creationId xmlns:p14="http://schemas.microsoft.com/office/powerpoint/2010/main" val="3484560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30</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31</a:t>
            </a:fld>
            <a:endParaRPr lang="en-US"/>
          </a:p>
        </p:txBody>
      </p:sp>
    </p:spTree>
    <p:extLst>
      <p:ext uri="{BB962C8B-B14F-4D97-AF65-F5344CB8AC3E}">
        <p14:creationId xmlns:p14="http://schemas.microsoft.com/office/powerpoint/2010/main" val="31528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51922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32</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a:t>
            </a:r>
            <a:r>
              <a:rPr lang="en-US" baseline="0" dirty="0" smtClean="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33</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Each student should complete the summarizer. </a:t>
            </a:r>
            <a:r>
              <a:rPr lang="en-US" baseline="0" smtClean="0"/>
              <a:t>The teacher should use the summarizer to determine the level of student mastery and if differentiation is needed.</a:t>
            </a:r>
            <a:endParaRPr lang="en-US"/>
          </a:p>
        </p:txBody>
      </p:sp>
      <p:sp>
        <p:nvSpPr>
          <p:cNvPr id="4" name="Slide Number Placeholder 3"/>
          <p:cNvSpPr>
            <a:spLocks noGrp="1"/>
          </p:cNvSpPr>
          <p:nvPr>
            <p:ph type="sldNum" sz="quarter" idx="10"/>
          </p:nvPr>
        </p:nvSpPr>
        <p:spPr/>
        <p:txBody>
          <a:bodyPr/>
          <a:lstStyle/>
          <a:p>
            <a:fld id="{342272C1-8E51-4C6E-9788-4E578B745604}" type="slidenum">
              <a:rPr lang="en-US" smtClean="0"/>
              <a:t>34</a:t>
            </a:fld>
            <a:endParaRPr lang="en-US"/>
          </a:p>
        </p:txBody>
      </p:sp>
    </p:spTree>
    <p:extLst>
      <p:ext uri="{BB962C8B-B14F-4D97-AF65-F5344CB8AC3E}">
        <p14:creationId xmlns:p14="http://schemas.microsoft.com/office/powerpoint/2010/main" val="203325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each of the vocabulary</a:t>
            </a:r>
            <a:r>
              <a:rPr lang="en-US" baseline="0" dirty="0" smtClean="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Allow students to get with a partner to use each of the vocabulary</a:t>
            </a:r>
            <a:r>
              <a:rPr lang="en-US" baseline="0" dirty="0" smtClean="0"/>
              <a:t> words in a sentence.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You may want to instruct the groups that each person</a:t>
            </a:r>
            <a:r>
              <a:rPr lang="en-US" baseline="0" dirty="0" smtClean="0"/>
              <a:t> has to use each word in a sentence. After a short period of time, share a few sentences. Do not spend more than 10 minutes total on this review.</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344792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review/introduce hemisphere as another important vocabulary</a:t>
            </a:r>
            <a:r>
              <a:rPr lang="en-US" baseline="0" dirty="0" smtClean="0"/>
              <a:t> term needed for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147608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diagrams to illustrate the four hemispheres.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128875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10/6/2017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tmosedu.com/meteor/Animations/43_Angle%20of%20Sun/43.html"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theweatherprediction.com/habyhints2/471/"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highered.mheducation.com/sites/007299181x/student_view0/chapter2/seasons_interactive.html"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astro.unl.edu/naap/motion1/animations/seasons_ecliptic.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Warm Up:</a:t>
            </a:r>
            <a:endParaRPr lang="en-US" sz="7200" dirty="0"/>
          </a:p>
        </p:txBody>
      </p:sp>
      <p:sp>
        <p:nvSpPr>
          <p:cNvPr id="3" name="Title 1"/>
          <p:cNvSpPr txBox="1">
            <a:spLocks/>
          </p:cNvSpPr>
          <p:nvPr/>
        </p:nvSpPr>
        <p:spPr>
          <a:xfrm>
            <a:off x="414688" y="1981200"/>
            <a:ext cx="8348312" cy="464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pPr marL="914400" indent="-914400" algn="l">
              <a:buAutoNum type="arabicPeriod"/>
            </a:pPr>
            <a:r>
              <a:rPr lang="en-US" dirty="0" smtClean="0">
                <a:ln w="19050">
                  <a:noFill/>
                </a:ln>
              </a:rPr>
              <a:t>What causes tides?</a:t>
            </a:r>
          </a:p>
          <a:p>
            <a:pPr marL="914400" indent="-914400" algn="l">
              <a:buAutoNum type="arabicPeriod"/>
            </a:pPr>
            <a:r>
              <a:rPr lang="en-US" dirty="0" smtClean="0">
                <a:ln w="19050">
                  <a:noFill/>
                </a:ln>
              </a:rPr>
              <a:t>Draw a Neap Tide showing the sun, Earth, &amp; moon in the correct alignment.</a:t>
            </a:r>
          </a:p>
        </p:txBody>
      </p:sp>
    </p:spTree>
    <p:extLst>
      <p:ext uri="{BB962C8B-B14F-4D97-AF65-F5344CB8AC3E}">
        <p14:creationId xmlns:p14="http://schemas.microsoft.com/office/powerpoint/2010/main" val="15922025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a:t>
            </a:r>
            <a:endParaRPr lang="en-US" dirty="0"/>
          </a:p>
        </p:txBody>
      </p:sp>
      <p:sp>
        <p:nvSpPr>
          <p:cNvPr id="3" name="Content Placeholder 2"/>
          <p:cNvSpPr>
            <a:spLocks noGrp="1"/>
          </p:cNvSpPr>
          <p:nvPr>
            <p:ph idx="1"/>
          </p:nvPr>
        </p:nvSpPr>
        <p:spPr>
          <a:xfrm>
            <a:off x="457200" y="1676400"/>
            <a:ext cx="8229600" cy="3962400"/>
          </a:xfrm>
        </p:spPr>
        <p:txBody>
          <a:bodyPr>
            <a:noAutofit/>
          </a:bodyPr>
          <a:lstStyle/>
          <a:p>
            <a:r>
              <a:rPr lang="en-US" sz="4000" dirty="0" smtClean="0"/>
              <a:t>A hemisphere is a half of the Earth</a:t>
            </a:r>
          </a:p>
          <a:p>
            <a:r>
              <a:rPr lang="en-US" sz="4000" dirty="0" smtClean="0"/>
              <a:t>The Earth can be divided into four hemispheres: Eastern Hemisphere, Western Hemisphere, Northern Hemisphere, and Southern Hemisphere</a:t>
            </a:r>
            <a:endParaRPr lang="en-US" sz="4000" dirty="0"/>
          </a:p>
        </p:txBody>
      </p:sp>
    </p:spTree>
    <p:extLst>
      <p:ext uri="{BB962C8B-B14F-4D97-AF65-F5344CB8AC3E}">
        <p14:creationId xmlns:p14="http://schemas.microsoft.com/office/powerpoint/2010/main" val="223112957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aventalearning.com/courses/GEOGx-HS-A09/a/unit01/resources/images/Geo_1.2.6hemishe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34400" cy="57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445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2362200"/>
          </a:xfrm>
        </p:spPr>
        <p:txBody>
          <a:bodyPr/>
          <a:lstStyle/>
          <a:p>
            <a:r>
              <a:rPr lang="en-US" sz="4800" dirty="0" smtClean="0"/>
              <a:t>Turn to a partner and identify the two hemispheres in </a:t>
            </a:r>
            <a:br>
              <a:rPr lang="en-US" sz="4800" dirty="0" smtClean="0"/>
            </a:br>
            <a:r>
              <a:rPr lang="en-US" sz="4800" dirty="0" smtClean="0"/>
              <a:t>which we live.</a:t>
            </a:r>
            <a:endParaRPr lang="en-US"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20" y="3581400"/>
            <a:ext cx="8486775" cy="282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07294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lstStyle/>
          <a:p>
            <a:r>
              <a:rPr lang="en-US" sz="4400" dirty="0" smtClean="0"/>
              <a:t>Show what you already know…</a:t>
            </a:r>
            <a:endParaRPr lang="en-US" sz="4400" dirty="0"/>
          </a:p>
        </p:txBody>
      </p:sp>
      <p:sp>
        <p:nvSpPr>
          <p:cNvPr id="3" name="Content Placeholder 2"/>
          <p:cNvSpPr>
            <a:spLocks noGrp="1"/>
          </p:cNvSpPr>
          <p:nvPr>
            <p:ph idx="1"/>
          </p:nvPr>
        </p:nvSpPr>
        <p:spPr>
          <a:xfrm>
            <a:off x="228600" y="1752600"/>
            <a:ext cx="8763000" cy="4724400"/>
          </a:xfrm>
        </p:spPr>
        <p:txBody>
          <a:bodyPr>
            <a:normAutofit/>
          </a:bodyPr>
          <a:lstStyle/>
          <a:p>
            <a:pPr marL="0" indent="0">
              <a:buNone/>
            </a:pPr>
            <a:r>
              <a:rPr lang="en-US" dirty="0" smtClean="0"/>
              <a:t>1. The Earth’s _______________ on its __________</a:t>
            </a:r>
            <a:br>
              <a:rPr lang="en-US" dirty="0" smtClean="0"/>
            </a:br>
            <a:r>
              <a:rPr lang="en-US" dirty="0" smtClean="0"/>
              <a:t>    causes day and night.</a:t>
            </a:r>
          </a:p>
          <a:p>
            <a:endParaRPr lang="en-US" dirty="0" smtClean="0"/>
          </a:p>
          <a:p>
            <a:pPr marL="0" indent="0">
              <a:buNone/>
            </a:pPr>
            <a:r>
              <a:rPr lang="en-US" dirty="0" smtClean="0"/>
              <a:t>2. The Earth’s _______________ on its __________</a:t>
            </a:r>
            <a:br>
              <a:rPr lang="en-US" dirty="0" smtClean="0"/>
            </a:br>
            <a:r>
              <a:rPr lang="en-US" dirty="0" smtClean="0"/>
              <a:t>    around the __________ takes a year.</a:t>
            </a:r>
          </a:p>
          <a:p>
            <a:endParaRPr lang="en-US" dirty="0" smtClean="0"/>
          </a:p>
          <a:p>
            <a:pPr marL="0" indent="0">
              <a:buNone/>
            </a:pPr>
            <a:r>
              <a:rPr lang="en-US" dirty="0" smtClean="0"/>
              <a:t>3.The Earth can be divided into _________________</a:t>
            </a:r>
            <a:br>
              <a:rPr lang="en-US" dirty="0" smtClean="0"/>
            </a:br>
            <a:r>
              <a:rPr lang="en-US" dirty="0" smtClean="0"/>
              <a:t>  or halves. I live in the _________________________</a:t>
            </a:r>
            <a:endParaRPr lang="en-US" dirty="0"/>
          </a:p>
        </p:txBody>
      </p:sp>
      <p:sp>
        <p:nvSpPr>
          <p:cNvPr id="4" name="TextBox 3"/>
          <p:cNvSpPr txBox="1"/>
          <p:nvPr/>
        </p:nvSpPr>
        <p:spPr>
          <a:xfrm>
            <a:off x="2700689" y="1693989"/>
            <a:ext cx="2438400"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rotation</a:t>
            </a:r>
            <a:endParaRPr lang="en-US" sz="3200" b="1" dirty="0">
              <a:latin typeface="Microsoft New Tai Lue" pitchFamily="34" charset="0"/>
              <a:cs typeface="Microsoft New Tai Lue" pitchFamily="34" charset="0"/>
            </a:endParaRPr>
          </a:p>
        </p:txBody>
      </p:sp>
      <p:sp>
        <p:nvSpPr>
          <p:cNvPr id="5" name="TextBox 4"/>
          <p:cNvSpPr txBox="1"/>
          <p:nvPr/>
        </p:nvSpPr>
        <p:spPr>
          <a:xfrm>
            <a:off x="6400800" y="1666775"/>
            <a:ext cx="1676400"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axis</a:t>
            </a:r>
            <a:endParaRPr lang="en-US" sz="3200" b="1" dirty="0">
              <a:latin typeface="Microsoft New Tai Lue" pitchFamily="34" charset="0"/>
              <a:cs typeface="Microsoft New Tai Lue" pitchFamily="34" charset="0"/>
            </a:endParaRPr>
          </a:p>
        </p:txBody>
      </p:sp>
      <p:sp>
        <p:nvSpPr>
          <p:cNvPr id="6" name="TextBox 5"/>
          <p:cNvSpPr txBox="1"/>
          <p:nvPr/>
        </p:nvSpPr>
        <p:spPr>
          <a:xfrm>
            <a:off x="2691063" y="3343975"/>
            <a:ext cx="2438400"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revolution</a:t>
            </a:r>
            <a:endParaRPr lang="en-US" sz="3200" b="1" dirty="0">
              <a:latin typeface="Microsoft New Tai Lue" pitchFamily="34" charset="0"/>
              <a:cs typeface="Microsoft New Tai Lue" pitchFamily="34" charset="0"/>
            </a:endParaRPr>
          </a:p>
        </p:txBody>
      </p:sp>
      <p:sp>
        <p:nvSpPr>
          <p:cNvPr id="7" name="TextBox 6"/>
          <p:cNvSpPr txBox="1"/>
          <p:nvPr/>
        </p:nvSpPr>
        <p:spPr>
          <a:xfrm>
            <a:off x="6420051" y="3333588"/>
            <a:ext cx="1676400"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orbit</a:t>
            </a:r>
            <a:endParaRPr lang="en-US" sz="3200" b="1" dirty="0">
              <a:latin typeface="Microsoft New Tai Lue" pitchFamily="34" charset="0"/>
              <a:cs typeface="Microsoft New Tai Lue" pitchFamily="34" charset="0"/>
            </a:endParaRPr>
          </a:p>
        </p:txBody>
      </p:sp>
      <p:sp>
        <p:nvSpPr>
          <p:cNvPr id="8" name="TextBox 7"/>
          <p:cNvSpPr txBox="1"/>
          <p:nvPr/>
        </p:nvSpPr>
        <p:spPr>
          <a:xfrm>
            <a:off x="2700689" y="3841363"/>
            <a:ext cx="1676400"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Sun</a:t>
            </a:r>
            <a:endParaRPr lang="en-US" sz="3200" b="1" dirty="0">
              <a:latin typeface="Microsoft New Tai Lue" pitchFamily="34" charset="0"/>
              <a:cs typeface="Microsoft New Tai Lue" pitchFamily="34" charset="0"/>
            </a:endParaRPr>
          </a:p>
        </p:txBody>
      </p:sp>
      <p:sp>
        <p:nvSpPr>
          <p:cNvPr id="9" name="TextBox 8"/>
          <p:cNvSpPr txBox="1"/>
          <p:nvPr/>
        </p:nvSpPr>
        <p:spPr>
          <a:xfrm>
            <a:off x="6039050" y="4982675"/>
            <a:ext cx="2723949"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hemispheres</a:t>
            </a:r>
            <a:endParaRPr lang="en-US" sz="3200" b="1" dirty="0">
              <a:latin typeface="Microsoft New Tai Lue" pitchFamily="34" charset="0"/>
              <a:cs typeface="Microsoft New Tai Lue" pitchFamily="34" charset="0"/>
            </a:endParaRPr>
          </a:p>
        </p:txBody>
      </p:sp>
      <p:sp>
        <p:nvSpPr>
          <p:cNvPr id="10" name="TextBox 9"/>
          <p:cNvSpPr txBox="1"/>
          <p:nvPr/>
        </p:nvSpPr>
        <p:spPr>
          <a:xfrm>
            <a:off x="4515051" y="5538992"/>
            <a:ext cx="4171749" cy="584775"/>
          </a:xfrm>
          <a:prstGeom prst="rect">
            <a:avLst/>
          </a:prstGeom>
          <a:noFill/>
        </p:spPr>
        <p:txBody>
          <a:bodyPr wrap="square" rtlCol="0">
            <a:spAutoFit/>
          </a:bodyPr>
          <a:lstStyle/>
          <a:p>
            <a:pPr algn="ctr"/>
            <a:r>
              <a:rPr lang="en-US" sz="3200" b="1" dirty="0" smtClean="0">
                <a:latin typeface="Microsoft New Tai Lue" pitchFamily="34" charset="0"/>
                <a:cs typeface="Microsoft New Tai Lue" pitchFamily="34" charset="0"/>
              </a:rPr>
              <a:t>Western &amp; Northern</a:t>
            </a:r>
            <a:endParaRPr lang="en-US" sz="3200" b="1"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78198306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smtClean="0"/>
              <a:t>What are Seasons?</a:t>
            </a:r>
            <a:endParaRPr lang="en-US" sz="6600" dirty="0"/>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b="0" dirty="0" smtClean="0">
                <a:ln w="19050">
                  <a:noFill/>
                </a:ln>
              </a:rPr>
              <a:t>Seasons are </a:t>
            </a:r>
            <a:r>
              <a:rPr lang="en-US" u="sng" dirty="0" smtClean="0">
                <a:ln w="19050">
                  <a:noFill/>
                </a:ln>
              </a:rPr>
              <a:t>short periods of climate change caused by changes in the amount of</a:t>
            </a:r>
            <a:r>
              <a:rPr lang="en-US" b="0" u="sng" dirty="0">
                <a:ln w="19050">
                  <a:noFill/>
                </a:ln>
              </a:rPr>
              <a:t> </a:t>
            </a:r>
            <a:r>
              <a:rPr lang="en-US" u="sng" dirty="0" smtClean="0">
                <a:ln w="19050">
                  <a:noFill/>
                </a:ln>
              </a:rPr>
              <a:t>sunlight an area receives</a:t>
            </a:r>
            <a:r>
              <a:rPr lang="en-US" b="0" dirty="0" smtClean="0">
                <a:ln w="19050">
                  <a:noFill/>
                </a:ln>
              </a:rPr>
              <a:t>.</a:t>
            </a:r>
            <a:endParaRPr lang="en-US" b="0" dirty="0">
              <a:ln w="19050">
                <a:noFill/>
              </a:ln>
            </a:endParaRP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smtClean="0"/>
              <a:t>Four Main Seasons</a:t>
            </a:r>
            <a:endParaRPr lang="en-US" dirty="0"/>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Fall</a:t>
            </a:r>
            <a:endParaRPr lang="en-US" sz="72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sz="8000" dirty="0" smtClean="0"/>
              <a:t>What is your favorite season and why?</a:t>
            </a:r>
            <a:endParaRPr lang="en-US" sz="8000" dirty="0"/>
          </a:p>
        </p:txBody>
      </p:sp>
    </p:spTree>
    <p:extLst>
      <p:ext uri="{BB962C8B-B14F-4D97-AF65-F5344CB8AC3E}">
        <p14:creationId xmlns:p14="http://schemas.microsoft.com/office/powerpoint/2010/main" val="182284666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smtClean="0"/>
              <a:t>It is the </a:t>
            </a:r>
            <a:r>
              <a:rPr lang="en-US" sz="6000" b="1" u="sng" dirty="0" smtClean="0"/>
              <a:t>tilt of the Earth</a:t>
            </a:r>
            <a:r>
              <a:rPr lang="en-US" sz="6000" b="1" dirty="0" smtClean="0"/>
              <a:t> </a:t>
            </a:r>
            <a:r>
              <a:rPr lang="en-US" sz="6000" dirty="0" smtClean="0"/>
              <a:t>and its </a:t>
            </a:r>
            <a:r>
              <a:rPr lang="en-US" sz="6000" b="1" u="sng" dirty="0" smtClean="0"/>
              <a:t>revolution around the Sun</a:t>
            </a:r>
            <a:r>
              <a:rPr lang="en-US" sz="6000" dirty="0" smtClean="0"/>
              <a:t> that causes </a:t>
            </a:r>
            <a:r>
              <a:rPr lang="en-US" sz="6000" b="1" u="sng" dirty="0" smtClean="0"/>
              <a:t>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smtClean="0"/>
              <a:t>The Earth’s axis is tilted </a:t>
            </a:r>
            <a:r>
              <a:rPr lang="en-US" sz="5000" u="sng" dirty="0" smtClean="0"/>
              <a:t>23.5°</a:t>
            </a:r>
            <a:endParaRPr lang="en-US" sz="5000" u="sng" dirty="0"/>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Work Session:</a:t>
            </a:r>
            <a:endParaRPr lang="en-US" sz="7200" dirty="0"/>
          </a:p>
        </p:txBody>
      </p:sp>
      <p:sp>
        <p:nvSpPr>
          <p:cNvPr id="3" name="Title 1"/>
          <p:cNvSpPr txBox="1">
            <a:spLocks/>
          </p:cNvSpPr>
          <p:nvPr/>
        </p:nvSpPr>
        <p:spPr>
          <a:xfrm>
            <a:off x="414688" y="1676400"/>
            <a:ext cx="8348312" cy="495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pPr marL="914400" indent="-914400" algn="l">
              <a:buAutoNum type="arabicPeriod"/>
            </a:pPr>
            <a:r>
              <a:rPr lang="en-US" dirty="0" smtClean="0">
                <a:ln w="19050">
                  <a:noFill/>
                </a:ln>
              </a:rPr>
              <a:t>Review rules for station  rotations.</a:t>
            </a:r>
          </a:p>
          <a:p>
            <a:pPr marL="914400" indent="-914400" algn="l">
              <a:buAutoNum type="arabicPeriod"/>
            </a:pPr>
            <a:r>
              <a:rPr lang="en-US" dirty="0" smtClean="0">
                <a:ln w="19050">
                  <a:noFill/>
                </a:ln>
              </a:rPr>
              <a:t>Station Rotation Review</a:t>
            </a:r>
          </a:p>
        </p:txBody>
      </p:sp>
    </p:spTree>
    <p:extLst>
      <p:ext uri="{BB962C8B-B14F-4D97-AF65-F5344CB8AC3E}">
        <p14:creationId xmlns:p14="http://schemas.microsoft.com/office/powerpoint/2010/main" val="31461790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smtClean="0"/>
              <a:t>The Earth’s tilt also causes </a:t>
            </a:r>
            <a:r>
              <a:rPr lang="en-US" sz="6000" b="1" u="sng" dirty="0" smtClean="0"/>
              <a:t>the Sun’s radiation to strike the hemispheres at different angles</a:t>
            </a:r>
            <a:r>
              <a:rPr lang="en-US" sz="6000" dirty="0" smtClean="0"/>
              <a:t>.</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495225"/>
            <a:ext cx="8583578" cy="1143000"/>
          </a:xfrm>
        </p:spPr>
        <p:txBody>
          <a:bodyPr/>
          <a:lstStyle/>
          <a:p>
            <a:r>
              <a:rPr lang="en-US" sz="2800" dirty="0" smtClean="0"/>
              <a:t>Areas at a </a:t>
            </a:r>
            <a:r>
              <a:rPr lang="en-US" sz="2800" u="sng" dirty="0" smtClean="0"/>
              <a:t>higher angle </a:t>
            </a:r>
            <a:r>
              <a:rPr lang="en-US" sz="2800" dirty="0" smtClean="0"/>
              <a:t>(closer to 90°) receive </a:t>
            </a:r>
            <a:r>
              <a:rPr lang="en-US" sz="2800" u="sng" dirty="0" smtClean="0"/>
              <a:t>more</a:t>
            </a:r>
            <a:r>
              <a:rPr lang="en-US" sz="2800" dirty="0" smtClean="0"/>
              <a:t> total solar radiation (</a:t>
            </a:r>
            <a:r>
              <a:rPr lang="en-US" sz="2800" u="sng" dirty="0" smtClean="0"/>
              <a:t>sun rays</a:t>
            </a:r>
            <a:r>
              <a:rPr lang="en-US" sz="2800" dirty="0" smtClean="0"/>
              <a:t>) than areas where </a:t>
            </a:r>
            <a:r>
              <a:rPr lang="en-US" sz="2800" u="sng" dirty="0" smtClean="0"/>
              <a:t>sunlight strikes at a lower angle</a:t>
            </a:r>
            <a:r>
              <a:rPr lang="en-US" sz="2800" dirty="0" smtClean="0"/>
              <a:t>.</a:t>
            </a:r>
            <a:endParaRPr lang="en-US" sz="2800" dirty="0"/>
          </a:p>
        </p:txBody>
      </p:sp>
      <p:grpSp>
        <p:nvGrpSpPr>
          <p:cNvPr id="12" name="Group 11"/>
          <p:cNvGrpSpPr/>
          <p:nvPr/>
        </p:nvGrpSpPr>
        <p:grpSpPr>
          <a:xfrm>
            <a:off x="2857500" y="1143000"/>
            <a:ext cx="2171700" cy="3124199"/>
            <a:chOff x="2857500" y="1143000"/>
            <a:chExt cx="2171700" cy="3124199"/>
          </a:xfrm>
        </p:grpSpPr>
        <p:sp>
          <p:nvSpPr>
            <p:cNvPr id="3" name="TextBox 2"/>
            <p:cNvSpPr txBox="1"/>
            <p:nvPr/>
          </p:nvSpPr>
          <p:spPr>
            <a:xfrm>
              <a:off x="3352800" y="2057400"/>
              <a:ext cx="1676400" cy="1200329"/>
            </a:xfrm>
            <a:prstGeom prst="rect">
              <a:avLst/>
            </a:prstGeom>
            <a:solidFill>
              <a:schemeClr val="bg1"/>
            </a:solidFill>
            <a:ln w="63500">
              <a:solidFill>
                <a:schemeClr val="tx1"/>
              </a:solidFill>
            </a:ln>
          </p:spPr>
          <p:txBody>
            <a:bodyPr wrap="square" rtlCol="0">
              <a:spAutoFit/>
            </a:bodyPr>
            <a:lstStyle/>
            <a:p>
              <a:pPr algn="ctr"/>
              <a:r>
                <a:rPr lang="en-US" b="1" dirty="0" smtClean="0">
                  <a:latin typeface="Microsoft New Tai Lue" pitchFamily="34" charset="0"/>
                  <a:cs typeface="Microsoft New Tai Lue" pitchFamily="34" charset="0"/>
                </a:rPr>
                <a:t>Add these statements to the diagram on your notes</a:t>
              </a:r>
              <a:endParaRPr lang="en-US" b="1" dirty="0">
                <a:latin typeface="Microsoft New Tai Lue" pitchFamily="34" charset="0"/>
                <a:cs typeface="Microsoft New Tai Lue" pitchFamily="34" charset="0"/>
              </a:endParaRPr>
            </a:p>
          </p:txBody>
        </p:sp>
        <p:cxnSp>
          <p:nvCxnSpPr>
            <p:cNvPr id="5" name="Straight Arrow Connector 4"/>
            <p:cNvCxnSpPr/>
            <p:nvPr/>
          </p:nvCxnSpPr>
          <p:spPr>
            <a:xfrm flipH="1" flipV="1">
              <a:off x="3124200" y="1143000"/>
              <a:ext cx="609600" cy="914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857500" y="3257728"/>
              <a:ext cx="990600" cy="100947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57500" y="2657564"/>
              <a:ext cx="4953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038600"/>
          </a:xfrm>
        </p:spPr>
        <p:txBody>
          <a:bodyPr/>
          <a:lstStyle/>
          <a:p>
            <a:r>
              <a:rPr lang="en-US" sz="6600" dirty="0" smtClean="0"/>
              <a:t>Activity demonstrating angle of sunlight on Earth’s surface</a:t>
            </a:r>
            <a:endParaRPr lang="en-US" sz="6600" dirty="0"/>
          </a:p>
        </p:txBody>
      </p:sp>
      <p:sp>
        <p:nvSpPr>
          <p:cNvPr id="3" name="Rectangle 2"/>
          <p:cNvSpPr/>
          <p:nvPr/>
        </p:nvSpPr>
        <p:spPr>
          <a:xfrm>
            <a:off x="609600" y="4723202"/>
            <a:ext cx="8077200" cy="1200329"/>
          </a:xfrm>
          <a:prstGeom prst="rect">
            <a:avLst/>
          </a:prstGeom>
        </p:spPr>
        <p:txBody>
          <a:bodyPr wrap="square">
            <a:spAutoFit/>
          </a:bodyPr>
          <a:lstStyle/>
          <a:p>
            <a:pPr algn="ctr"/>
            <a:r>
              <a:rPr lang="en-US" sz="3600" dirty="0">
                <a:hlinkClick r:id="rId3"/>
              </a:rPr>
              <a:t>http://</a:t>
            </a:r>
            <a:r>
              <a:rPr lang="en-US" sz="3600" dirty="0" smtClean="0">
                <a:hlinkClick r:id="rId3"/>
              </a:rPr>
              <a:t>www.atmosedu.com/meteor/Animations/43_Angle%20of%20Sun/43.html</a:t>
            </a:r>
            <a:r>
              <a:rPr lang="en-US" sz="3600" dirty="0" smtClean="0"/>
              <a:t> </a:t>
            </a:r>
            <a:endParaRPr lang="en-US" sz="3600" dirty="0"/>
          </a:p>
        </p:txBody>
      </p:sp>
    </p:spTree>
    <p:extLst>
      <p:ext uri="{BB962C8B-B14F-4D97-AF65-F5344CB8AC3E}">
        <p14:creationId xmlns:p14="http://schemas.microsoft.com/office/powerpoint/2010/main" val="23970961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smtClean="0"/>
              <a:t>Which area (a or b) experiences greater solar radiation? Why?</a:t>
            </a:r>
            <a:endParaRPr lang="en-US" sz="4000" dirty="0"/>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dirty="0" smtClean="0"/>
              <a:t>Summer occurs in the </a:t>
            </a:r>
            <a:r>
              <a:rPr lang="en-US" sz="3700" b="1" u="sng" dirty="0" smtClean="0"/>
              <a:t>hemisphere tilted toward the Sun</a:t>
            </a:r>
            <a:r>
              <a:rPr lang="en-US" sz="3700" dirty="0" smtClean="0"/>
              <a:t>, when its radiation (sunlight) strikes Earth at a higher angle</a:t>
            </a:r>
          </a:p>
          <a:p>
            <a:r>
              <a:rPr lang="en-US" sz="3700" dirty="0" smtClean="0"/>
              <a:t>The number of daylight hours is </a:t>
            </a:r>
            <a:r>
              <a:rPr lang="en-US" sz="3700" b="1" u="sng" dirty="0" smtClean="0"/>
              <a:t>greater for the hemisphere experiencing Summer</a:t>
            </a:r>
          </a:p>
          <a:p>
            <a:r>
              <a:rPr lang="en-US" sz="3700" dirty="0" smtClean="0"/>
              <a:t>The hemisphere receiving </a:t>
            </a:r>
            <a:r>
              <a:rPr lang="en-US" sz="3700" b="1" u="sng" dirty="0" smtClean="0"/>
              <a:t>less sunlight experiences Winter</a:t>
            </a:r>
            <a:r>
              <a:rPr lang="en-US" sz="3700" dirty="0" smtClean="0"/>
              <a:t>.</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226" y="1120716"/>
            <a:ext cx="5800060" cy="5265843"/>
          </a:xfrm>
          <a:prstGeom prst="rect">
            <a:avLst/>
          </a:prstGeom>
          <a:noFill/>
          <a:ln>
            <a:noFill/>
          </a:ln>
        </p:spPr>
      </p:pic>
      <p:sp>
        <p:nvSpPr>
          <p:cNvPr id="4" name="TextBox 3"/>
          <p:cNvSpPr txBox="1"/>
          <p:nvPr/>
        </p:nvSpPr>
        <p:spPr>
          <a:xfrm>
            <a:off x="152400" y="131030"/>
            <a:ext cx="8676144" cy="707886"/>
          </a:xfrm>
          <a:prstGeom prst="rect">
            <a:avLst/>
          </a:prstGeom>
          <a:noFill/>
        </p:spPr>
        <p:txBody>
          <a:bodyPr wrap="square" rtlCol="0">
            <a:spAutoFit/>
          </a:bodyPr>
          <a:lstStyle/>
          <a:p>
            <a:pPr algn="ctr"/>
            <a:r>
              <a:rPr lang="en-US" sz="2000" dirty="0" smtClean="0">
                <a:latin typeface="Constantia" pitchFamily="18" charset="0"/>
              </a:rPr>
              <a:t>Step 1: Draw imaginary lines to separate the Northern/Southern Hemispheres (not exact).</a:t>
            </a:r>
            <a:endParaRPr lang="en-US" sz="2000" dirty="0">
              <a:latin typeface="Constantia" pitchFamily="18" charset="0"/>
            </a:endParaRP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595258"/>
            <a:ext cx="6588843" cy="400110"/>
          </a:xfrm>
          <a:prstGeom prst="rect">
            <a:avLst/>
          </a:prstGeom>
          <a:noFill/>
        </p:spPr>
        <p:txBody>
          <a:bodyPr wrap="square" rtlCol="0">
            <a:spAutoFit/>
          </a:bodyPr>
          <a:lstStyle/>
          <a:p>
            <a:pPr algn="ctr"/>
            <a:r>
              <a:rPr lang="en-US" sz="2000" dirty="0" smtClean="0">
                <a:latin typeface="Constantia" pitchFamily="18" charset="0"/>
              </a:rPr>
              <a:t>Step 2: Put a “N” and “S” to identify the hemispheres.</a:t>
            </a:r>
            <a:endParaRPr lang="en-US" sz="2000" dirty="0">
              <a:latin typeface="Constantia" pitchFamily="18" charset="0"/>
            </a:endParaRP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a:t>
              </a:r>
              <a:endParaRPr lang="en-US" sz="2800" b="1" dirty="0">
                <a:latin typeface="Arial" pitchFamily="34" charset="0"/>
                <a:cs typeface="Arial" pitchFamily="34" charset="0"/>
              </a:endParaRP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a:t>
              </a:r>
              <a:endParaRPr lang="en-US" sz="2800" b="1" dirty="0">
                <a:latin typeface="Arial" pitchFamily="34" charset="0"/>
                <a:cs typeface="Arial" pitchFamily="34" charset="0"/>
              </a:endParaRP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a:t>
              </a:r>
              <a:endParaRPr lang="en-US" sz="2800" b="1" dirty="0">
                <a:latin typeface="Arial" pitchFamily="34" charset="0"/>
                <a:cs typeface="Arial" pitchFamily="34" charset="0"/>
              </a:endParaRPr>
            </a:p>
          </p:txBody>
        </p:sp>
      </p:grpSp>
      <p:sp>
        <p:nvSpPr>
          <p:cNvPr id="26" name="TextBox 25"/>
          <p:cNvSpPr txBox="1"/>
          <p:nvPr/>
        </p:nvSpPr>
        <p:spPr>
          <a:xfrm>
            <a:off x="7043915" y="1704438"/>
            <a:ext cx="1854983" cy="3477875"/>
          </a:xfrm>
          <a:prstGeom prst="rect">
            <a:avLst/>
          </a:prstGeom>
          <a:noFill/>
        </p:spPr>
        <p:txBody>
          <a:bodyPr wrap="square" rtlCol="0">
            <a:spAutoFit/>
          </a:bodyPr>
          <a:lstStyle/>
          <a:p>
            <a:pPr algn="ctr"/>
            <a:r>
              <a:rPr lang="en-US" sz="2000" dirty="0" smtClean="0">
                <a:latin typeface="Constantia" pitchFamily="18" charset="0"/>
              </a:rPr>
              <a:t>Step 3: For each position of the Earth, identify the season for both the Northern Hemisphere and the Southern Hemisphere and WHY.</a:t>
            </a:r>
            <a:endParaRPr lang="en-US" sz="2000" dirty="0">
              <a:latin typeface="Constantia" pitchFamily="18" charset="0"/>
            </a:endParaRPr>
          </a:p>
        </p:txBody>
      </p:sp>
      <p:cxnSp>
        <p:nvCxnSpPr>
          <p:cNvPr id="29" name="Straight Arrow Connector 28"/>
          <p:cNvCxnSpPr/>
          <p:nvPr/>
        </p:nvCxnSpPr>
        <p:spPr>
          <a:xfrm flipH="1">
            <a:off x="6908131" y="3759970"/>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44" y="213049"/>
            <a:ext cx="4466542" cy="1143000"/>
          </a:xfrm>
        </p:spPr>
        <p:txBody>
          <a:bodyPr/>
          <a:lstStyle/>
          <a:p>
            <a:endParaRPr lang="en-US" sz="4400" b="0" u="sng" dirty="0">
              <a:ln w="19050">
                <a:noFill/>
              </a:ln>
            </a:endParaRPr>
          </a:p>
        </p:txBody>
      </p:sp>
      <p:cxnSp>
        <p:nvCxnSpPr>
          <p:cNvPr id="35" name="Straight Arrow Connector 34"/>
          <p:cNvCxnSpPr/>
          <p:nvPr/>
        </p:nvCxnSpPr>
        <p:spPr>
          <a:xfrm flipH="1">
            <a:off x="5018621" y="1606831"/>
            <a:ext cx="50902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254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Winter and Southern Hemisphere is Summer because the Southern Hemisphere is tilted towards the Sun.</a:t>
              </a:r>
              <a:endParaRPr lang="en-US" dirty="0">
                <a:latin typeface="Constantia" pitchFamily="18" charset="0"/>
              </a:endParaRP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Summer and Southern Hemisphere is Winter because the Northern Hemisphere is tilted towards the Sun.</a:t>
              </a:r>
              <a:endParaRPr lang="en-US" dirty="0">
                <a:latin typeface="Constantia" pitchFamily="18" charset="0"/>
              </a:endParaRP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smtClean="0">
                <a:ln w="19050">
                  <a:noFill/>
                </a:ln>
              </a:rPr>
              <a:t>Identifying the </a:t>
            </a:r>
            <a:br>
              <a:rPr lang="en-US" sz="4400" b="0" u="sng" dirty="0" smtClean="0">
                <a:ln w="19050">
                  <a:noFill/>
                </a:ln>
              </a:rPr>
            </a:br>
            <a:r>
              <a:rPr lang="en-US" sz="4400" b="0" u="sng" dirty="0" smtClean="0">
                <a:ln w="19050">
                  <a:noFill/>
                </a:ln>
              </a:rPr>
              <a:t>Seasons</a:t>
            </a:r>
            <a:endParaRPr lang="en-US" sz="4400" b="0" u="sng" dirty="0">
              <a:ln w="19050">
                <a:noFill/>
              </a:ln>
            </a:endParaRP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Spring and Southern Hemisphere is Fall. Neither Hemisphere is tilted directly towards the Sun.</a:t>
              </a:r>
              <a:endParaRPr lang="en-US" dirty="0">
                <a:latin typeface="Constantia" pitchFamily="18" charset="0"/>
              </a:endParaRP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Fall and Southern Hemisphere is Spring. Neither Hemisphere is tilted directly towards the Sun.</a:t>
              </a:r>
              <a:endParaRPr lang="en-US" dirty="0">
                <a:latin typeface="Constantia" pitchFamily="18" charset="0"/>
              </a:endParaRP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Think, Pair, Share</a:t>
            </a:r>
            <a:endParaRPr lang="en-US" dirty="0"/>
          </a:p>
        </p:txBody>
      </p:sp>
      <p:sp>
        <p:nvSpPr>
          <p:cNvPr id="3" name="Title 1"/>
          <p:cNvSpPr txBox="1">
            <a:spLocks/>
          </p:cNvSpPr>
          <p:nvPr/>
        </p:nvSpPr>
        <p:spPr>
          <a:xfrm>
            <a:off x="457200" y="2438400"/>
            <a:ext cx="8229600" cy="297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6600" dirty="0" smtClean="0">
                <a:ln w="19050">
                  <a:noFill/>
                </a:ln>
              </a:rPr>
              <a:t>What would happen if the Earth was not tilted?</a:t>
            </a:r>
            <a:endParaRPr lang="en-US" sz="6600" dirty="0">
              <a:ln w="19050">
                <a:noFill/>
              </a:ln>
            </a:endParaRPr>
          </a:p>
        </p:txBody>
      </p:sp>
    </p:spTree>
    <p:extLst>
      <p:ext uri="{BB962C8B-B14F-4D97-AF65-F5344CB8AC3E}">
        <p14:creationId xmlns:p14="http://schemas.microsoft.com/office/powerpoint/2010/main" val="8689246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Think, Pair, Share</a:t>
            </a:r>
            <a:endParaRPr lang="en-US" sz="7200" dirty="0"/>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4800" dirty="0" smtClean="0">
                <a:ln w="19050">
                  <a:noFill/>
                </a:ln>
              </a:rPr>
              <a:t>Watch the video below and summarize the changes that occur and the cause of the changes.</a:t>
            </a:r>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115651783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smtClean="0">
                <a:latin typeface="Microsoft New Tai Lue" pitchFamily="34" charset="0"/>
                <a:cs typeface="Microsoft New Tai Lue" pitchFamily="34" charset="0"/>
              </a:rPr>
              <a:t>There </a:t>
            </a:r>
            <a:r>
              <a:rPr lang="en-US" sz="2800" dirty="0">
                <a:latin typeface="Microsoft New Tai Lue" pitchFamily="34" charset="0"/>
                <a:cs typeface="Microsoft New Tai Lue" pitchFamily="34" charset="0"/>
              </a:rPr>
              <a:t>would no longer be </a:t>
            </a:r>
            <a:r>
              <a:rPr lang="en-US" sz="2800" dirty="0" smtClean="0">
                <a:latin typeface="Microsoft New Tai Lue" pitchFamily="34" charset="0"/>
                <a:cs typeface="Microsoft New Tai Lue" pitchFamily="34" charset="0"/>
              </a:rPr>
              <a:t>seasons </a:t>
            </a:r>
            <a:r>
              <a:rPr lang="en-US" sz="2800" dirty="0">
                <a:latin typeface="Microsoft New Tai Lue" pitchFamily="34" charset="0"/>
                <a:cs typeface="Microsoft New Tai Lue" pitchFamily="34" charset="0"/>
              </a:rPr>
              <a:t>as we know them. The temperature and precipitation pattern would not vary much. It would still be warm at the equator and cold at the poles. </a:t>
            </a:r>
            <a:endParaRPr lang="en-US" sz="2800" dirty="0" smtClean="0">
              <a:latin typeface="Microsoft New Tai Lue" pitchFamily="34" charset="0"/>
              <a:cs typeface="Microsoft New Tai Lue" pitchFamily="34" charset="0"/>
            </a:endParaRPr>
          </a:p>
          <a:p>
            <a:pPr algn="ctr"/>
            <a:endParaRPr lang="en-US" sz="2800" dirty="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Across </a:t>
            </a:r>
            <a:r>
              <a:rPr lang="en-US" sz="2800" dirty="0">
                <a:latin typeface="Microsoft New Tai Lue" pitchFamily="34" charset="0"/>
                <a:cs typeface="Microsoft New Tai Lue" pitchFamily="34" charset="0"/>
              </a:rPr>
              <a:t>the Earth it would be like it is in the middle of fall or spring but it would last all year every year. Areas today that have wet, dry, warm and cold seasons would have a fairly constant weather all year whether it be wet, dry, warm and/or cold</a:t>
            </a:r>
            <a:r>
              <a:rPr lang="en-US" sz="28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r>
              <a:rPr lang="en-US" sz="2000" dirty="0">
                <a:latin typeface="Microsoft New Tai Lue" pitchFamily="34" charset="0"/>
                <a:cs typeface="Microsoft New Tai Lue" pitchFamily="34" charset="0"/>
                <a:hlinkClick r:id="rId3"/>
              </a:rPr>
              <a:t>http://theweatherprediction.com/habyhints2/471</a:t>
            </a:r>
            <a:r>
              <a:rPr lang="en-US" sz="2000" dirty="0" smtClean="0">
                <a:latin typeface="Microsoft New Tai Lue" pitchFamily="34" charset="0"/>
                <a:cs typeface="Microsoft New Tai Lue" pitchFamily="34" charset="0"/>
                <a:hlinkClick r:id="rId3"/>
              </a:rPr>
              <a:t>/</a:t>
            </a:r>
            <a:r>
              <a:rPr lang="en-US" sz="20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0" y="1447800"/>
            <a:ext cx="8637069" cy="6494085"/>
          </a:xfrm>
          <a:prstGeom prst="rect">
            <a:avLst/>
          </a:prstGeom>
        </p:spPr>
        <p:txBody>
          <a:bodyPr wrap="square">
            <a:spAutoFit/>
          </a:bodyPr>
          <a:lstStyle/>
          <a:p>
            <a:pPr marL="514350" indent="-514350">
              <a:buAutoNum type="arabicPeriod"/>
            </a:pPr>
            <a:r>
              <a:rPr lang="en-US" sz="4000" dirty="0" smtClean="0">
                <a:latin typeface="Microsoft New Tai Lue" pitchFamily="34" charset="0"/>
                <a:cs typeface="Microsoft New Tai Lue" pitchFamily="34" charset="0"/>
              </a:rPr>
              <a:t>no seasons </a:t>
            </a:r>
            <a:r>
              <a:rPr lang="en-US" sz="4000" dirty="0">
                <a:latin typeface="Microsoft New Tai Lue" pitchFamily="34" charset="0"/>
                <a:cs typeface="Microsoft New Tai Lue" pitchFamily="34" charset="0"/>
              </a:rPr>
              <a:t>as we know </a:t>
            </a:r>
            <a:r>
              <a:rPr lang="en-US" sz="4000" dirty="0" smtClean="0">
                <a:latin typeface="Microsoft New Tai Lue" pitchFamily="34" charset="0"/>
                <a:cs typeface="Microsoft New Tai Lue" pitchFamily="34" charset="0"/>
              </a:rPr>
              <a:t>them</a:t>
            </a:r>
          </a:p>
          <a:p>
            <a:pPr marL="514350" indent="-514350">
              <a:buAutoNum type="arabicPeriod"/>
            </a:pPr>
            <a:r>
              <a:rPr lang="en-US" sz="4000" dirty="0" smtClean="0">
                <a:latin typeface="Microsoft New Tai Lue" pitchFamily="34" charset="0"/>
                <a:cs typeface="Microsoft New Tai Lue" pitchFamily="34" charset="0"/>
              </a:rPr>
              <a:t>Temp. </a:t>
            </a:r>
            <a:r>
              <a:rPr lang="en-US" sz="4000" dirty="0">
                <a:latin typeface="Microsoft New Tai Lue" pitchFamily="34" charset="0"/>
                <a:cs typeface="Microsoft New Tai Lue" pitchFamily="34" charset="0"/>
              </a:rPr>
              <a:t>and </a:t>
            </a:r>
            <a:r>
              <a:rPr lang="en-US" sz="4000" dirty="0" err="1" smtClean="0">
                <a:latin typeface="Microsoft New Tai Lue" pitchFamily="34" charset="0"/>
                <a:cs typeface="Microsoft New Tai Lue" pitchFamily="34" charset="0"/>
              </a:rPr>
              <a:t>precip</a:t>
            </a:r>
            <a:r>
              <a:rPr lang="en-US" sz="4000" dirty="0" smtClean="0">
                <a:latin typeface="Microsoft New Tai Lue" pitchFamily="34" charset="0"/>
                <a:cs typeface="Microsoft New Tai Lue" pitchFamily="34" charset="0"/>
              </a:rPr>
              <a:t>. </a:t>
            </a:r>
            <a:r>
              <a:rPr lang="en-US" sz="4000" dirty="0">
                <a:latin typeface="Microsoft New Tai Lue" pitchFamily="34" charset="0"/>
                <a:cs typeface="Microsoft New Tai Lue" pitchFamily="34" charset="0"/>
              </a:rPr>
              <a:t>pattern would not vary </a:t>
            </a:r>
            <a:r>
              <a:rPr lang="en-US" sz="4000" dirty="0" smtClean="0">
                <a:latin typeface="Microsoft New Tai Lue" pitchFamily="34" charset="0"/>
                <a:cs typeface="Microsoft New Tai Lue" pitchFamily="34" charset="0"/>
              </a:rPr>
              <a:t>much</a:t>
            </a:r>
          </a:p>
          <a:p>
            <a:pPr marL="514350" indent="-514350">
              <a:buAutoNum type="arabicPeriod"/>
            </a:pPr>
            <a:r>
              <a:rPr lang="en-US" sz="4000" dirty="0" smtClean="0">
                <a:latin typeface="Microsoft New Tai Lue" pitchFamily="34" charset="0"/>
                <a:cs typeface="Microsoft New Tai Lue" pitchFamily="34" charset="0"/>
              </a:rPr>
              <a:t>warm </a:t>
            </a:r>
            <a:r>
              <a:rPr lang="en-US" sz="4000" dirty="0">
                <a:latin typeface="Microsoft New Tai Lue" pitchFamily="34" charset="0"/>
                <a:cs typeface="Microsoft New Tai Lue" pitchFamily="34" charset="0"/>
              </a:rPr>
              <a:t>at </a:t>
            </a:r>
            <a:r>
              <a:rPr lang="en-US" sz="4000" dirty="0" smtClean="0">
                <a:latin typeface="Microsoft New Tai Lue" pitchFamily="34" charset="0"/>
                <a:cs typeface="Microsoft New Tai Lue" pitchFamily="34" charset="0"/>
              </a:rPr>
              <a:t>equator, cold </a:t>
            </a:r>
            <a:r>
              <a:rPr lang="en-US" sz="4000" dirty="0">
                <a:latin typeface="Microsoft New Tai Lue" pitchFamily="34" charset="0"/>
                <a:cs typeface="Microsoft New Tai Lue" pitchFamily="34" charset="0"/>
              </a:rPr>
              <a:t>at </a:t>
            </a:r>
            <a:r>
              <a:rPr lang="en-US" sz="4000" dirty="0" smtClean="0">
                <a:latin typeface="Microsoft New Tai Lue" pitchFamily="34" charset="0"/>
                <a:cs typeface="Microsoft New Tai Lue" pitchFamily="34" charset="0"/>
              </a:rPr>
              <a:t>poles</a:t>
            </a:r>
            <a:endParaRPr lang="en-US" sz="4000" dirty="0">
              <a:latin typeface="Microsoft New Tai Lue" pitchFamily="34" charset="0"/>
              <a:cs typeface="Microsoft New Tai Lue" pitchFamily="34" charset="0"/>
            </a:endParaRPr>
          </a:p>
          <a:p>
            <a:r>
              <a:rPr lang="en-US" sz="4000" dirty="0" smtClean="0">
                <a:latin typeface="Microsoft New Tai Lue" pitchFamily="34" charset="0"/>
                <a:cs typeface="Microsoft New Tai Lue" pitchFamily="34" charset="0"/>
              </a:rPr>
              <a:t>4. Across Earth </a:t>
            </a:r>
            <a:r>
              <a:rPr lang="en-US" sz="4000" dirty="0">
                <a:latin typeface="Microsoft New Tai Lue" pitchFamily="34" charset="0"/>
                <a:cs typeface="Microsoft New Tai Lue" pitchFamily="34" charset="0"/>
              </a:rPr>
              <a:t>it would be </a:t>
            </a:r>
            <a:r>
              <a:rPr lang="en-US" sz="4000" dirty="0" smtClean="0">
                <a:latin typeface="Microsoft New Tai Lue" pitchFamily="34" charset="0"/>
                <a:cs typeface="Microsoft New Tai Lue" pitchFamily="34" charset="0"/>
              </a:rPr>
              <a:t>fall </a:t>
            </a:r>
            <a:r>
              <a:rPr lang="en-US" sz="4000" dirty="0">
                <a:latin typeface="Microsoft New Tai Lue" pitchFamily="34" charset="0"/>
                <a:cs typeface="Microsoft New Tai Lue" pitchFamily="34" charset="0"/>
              </a:rPr>
              <a:t>or spring </a:t>
            </a:r>
            <a:r>
              <a:rPr lang="en-US" sz="4000" dirty="0" smtClean="0">
                <a:latin typeface="Microsoft New Tai Lue" pitchFamily="34" charset="0"/>
                <a:cs typeface="Microsoft New Tai Lue" pitchFamily="34" charset="0"/>
              </a:rPr>
              <a:t>all </a:t>
            </a:r>
            <a:r>
              <a:rPr lang="en-US" sz="4000" dirty="0">
                <a:latin typeface="Microsoft New Tai Lue" pitchFamily="34" charset="0"/>
                <a:cs typeface="Microsoft New Tai Lue" pitchFamily="34" charset="0"/>
              </a:rPr>
              <a:t>year </a:t>
            </a:r>
            <a:endParaRPr lang="en-US" sz="4000" dirty="0" smtClean="0">
              <a:latin typeface="Microsoft New Tai Lue" pitchFamily="34" charset="0"/>
              <a:cs typeface="Microsoft New Tai Lue" pitchFamily="34" charset="0"/>
            </a:endParaRPr>
          </a:p>
          <a:p>
            <a:r>
              <a:rPr lang="en-US" sz="4000" dirty="0" smtClean="0">
                <a:latin typeface="Microsoft New Tai Lue" pitchFamily="34" charset="0"/>
                <a:cs typeface="Microsoft New Tai Lue" pitchFamily="34" charset="0"/>
              </a:rPr>
              <a:t>5. fairly </a:t>
            </a:r>
            <a:r>
              <a:rPr lang="en-US" sz="4000" dirty="0">
                <a:latin typeface="Microsoft New Tai Lue" pitchFamily="34" charset="0"/>
                <a:cs typeface="Microsoft New Tai Lue" pitchFamily="34" charset="0"/>
              </a:rPr>
              <a:t>constant weather all year whether it be wet, dry, warm and/or cold</a:t>
            </a:r>
            <a:r>
              <a:rPr lang="en-US" sz="40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41078996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smtClean="0"/>
              <a:t>Animations</a:t>
            </a:r>
            <a:endParaRPr lang="en-US" sz="8800" dirty="0"/>
          </a:p>
        </p:txBody>
      </p:sp>
      <p:sp>
        <p:nvSpPr>
          <p:cNvPr id="3" name="Content Placeholder 2"/>
          <p:cNvSpPr>
            <a:spLocks noGrp="1"/>
          </p:cNvSpPr>
          <p:nvPr>
            <p:ph idx="1"/>
          </p:nvPr>
        </p:nvSpPr>
        <p:spPr>
          <a:xfrm>
            <a:off x="457200" y="2514600"/>
            <a:ext cx="8229600" cy="3657600"/>
          </a:xfrm>
        </p:spPr>
        <p:txBody>
          <a:bodyPr/>
          <a:lstStyle/>
          <a:p>
            <a:r>
              <a:rPr lang="en-US" u="sng" dirty="0">
                <a:solidFill>
                  <a:srgbClr val="0000FF"/>
                </a:solidFill>
                <a:latin typeface="Arial"/>
                <a:ea typeface="Calibri"/>
                <a:hlinkClick r:id="rId3"/>
              </a:rPr>
              <a:t>Astronomy: Journey to the Cosmic Frontier Seasons </a:t>
            </a:r>
            <a:r>
              <a:rPr lang="en-US" u="sng" dirty="0" smtClean="0">
                <a:solidFill>
                  <a:srgbClr val="0000FF"/>
                </a:solidFill>
                <a:latin typeface="Arial"/>
                <a:ea typeface="Calibri"/>
                <a:hlinkClick r:id="rId3"/>
              </a:rPr>
              <a:t>Interactive</a:t>
            </a:r>
            <a:endParaRPr lang="en-US" u="sng" dirty="0" smtClean="0">
              <a:solidFill>
                <a:srgbClr val="0000FF"/>
              </a:solidFill>
              <a:latin typeface="Arial"/>
              <a:ea typeface="Calibri"/>
            </a:endParaRPr>
          </a:p>
          <a:p>
            <a:endParaRPr lang="en-US" u="sng" dirty="0" smtClean="0">
              <a:solidFill>
                <a:srgbClr val="0000FF"/>
              </a:solidFill>
              <a:latin typeface="Arial"/>
              <a:ea typeface="Calibri"/>
            </a:endParaRPr>
          </a:p>
          <a:p>
            <a:pPr>
              <a:spcBef>
                <a:spcPts val="0"/>
              </a:spcBef>
              <a:buFont typeface="Courier New"/>
              <a:buChar char="o"/>
            </a:pPr>
            <a:r>
              <a:rPr lang="en-US" u="sng" dirty="0">
                <a:solidFill>
                  <a:srgbClr val="0000FF"/>
                </a:solidFill>
                <a:latin typeface="Arial"/>
                <a:ea typeface="Calibri"/>
                <a:hlinkClick r:id="rId4"/>
              </a:rPr>
              <a:t>Astronomy Education at the University of Nebraska-Lincoln</a:t>
            </a:r>
            <a:r>
              <a:rPr lang="en-US" dirty="0">
                <a:latin typeface="Arial"/>
                <a:ea typeface="Calibri"/>
              </a:rPr>
              <a:t> [similar to the previous animation</a:t>
            </a:r>
            <a:r>
              <a:rPr lang="en-US" dirty="0" smtClean="0">
                <a:latin typeface="Arial"/>
                <a:ea typeface="Calibri"/>
              </a:rPr>
              <a:t>]</a:t>
            </a:r>
          </a:p>
          <a:p>
            <a:pPr marL="0" indent="0">
              <a:spcBef>
                <a:spcPts val="0"/>
              </a:spcBef>
              <a:buNone/>
            </a:pPr>
            <a:endParaRPr lang="en-US" sz="2400" dirty="0">
              <a:latin typeface="Times New Roman"/>
              <a:ea typeface="Calibri"/>
            </a:endParaRPr>
          </a:p>
          <a:p>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smtClean="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07" y="457200"/>
            <a:ext cx="8229600" cy="1143000"/>
          </a:xfrm>
        </p:spPr>
        <p:txBody>
          <a:bodyPr/>
          <a:lstStyle/>
          <a:p>
            <a:r>
              <a:rPr lang="en-US" sz="6400" dirty="0" smtClean="0"/>
              <a:t>Seasons Summarizer</a:t>
            </a:r>
            <a:endParaRPr lang="en-US" sz="6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7" y="2209800"/>
            <a:ext cx="7645400" cy="3347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6106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Homeroom Notes:</a:t>
            </a:r>
            <a:br>
              <a:rPr lang="en-US" sz="7200" dirty="0" smtClean="0"/>
            </a:br>
            <a:r>
              <a:rPr lang="en-US" sz="7200" dirty="0" smtClean="0"/>
              <a:t>10/6/17</a:t>
            </a:r>
            <a:endParaRPr lang="en-US" sz="7200" dirty="0"/>
          </a:p>
        </p:txBody>
      </p:sp>
      <p:sp>
        <p:nvSpPr>
          <p:cNvPr id="3" name="Title 1"/>
          <p:cNvSpPr txBox="1">
            <a:spLocks/>
          </p:cNvSpPr>
          <p:nvPr/>
        </p:nvSpPr>
        <p:spPr>
          <a:xfrm>
            <a:off x="371375" y="1981200"/>
            <a:ext cx="8229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endParaRPr lang="en-US" sz="4800" dirty="0" smtClean="0">
              <a:ln w="19050">
                <a:noFill/>
              </a:ln>
            </a:endParaRPr>
          </a:p>
        </p:txBody>
      </p:sp>
      <p:sp>
        <p:nvSpPr>
          <p:cNvPr id="4" name="TextBox 3"/>
          <p:cNvSpPr txBox="1"/>
          <p:nvPr/>
        </p:nvSpPr>
        <p:spPr>
          <a:xfrm>
            <a:off x="523775" y="2133600"/>
            <a:ext cx="7924800" cy="3170099"/>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Baskerville Old Face" panose="02020602080505020303" pitchFamily="18" charset="0"/>
              </a:rPr>
              <a:t>Don’t forget to have parents sign up for a conference on sign up genius.</a:t>
            </a:r>
          </a:p>
          <a:p>
            <a:endParaRPr lang="en-US" sz="4000" dirty="0" smtClean="0">
              <a:latin typeface="Baskerville Old Face" panose="02020602080505020303" pitchFamily="18" charset="0"/>
            </a:endParaRPr>
          </a:p>
          <a:p>
            <a:pPr marL="285750" indent="-285750">
              <a:buFont typeface="Arial" panose="020B0604020202020204" pitchFamily="34" charset="0"/>
              <a:buChar char="•"/>
            </a:pPr>
            <a:r>
              <a:rPr lang="en-US" sz="4000" b="1" u="sng" dirty="0" smtClean="0">
                <a:latin typeface="Baskerville Old Face" panose="02020602080505020303" pitchFamily="18" charset="0"/>
              </a:rPr>
              <a:t>Please</a:t>
            </a:r>
            <a:r>
              <a:rPr lang="en-US" sz="4000" dirty="0" smtClean="0">
                <a:latin typeface="Baskerville Old Face" panose="02020602080505020303" pitchFamily="18" charset="0"/>
              </a:rPr>
              <a:t> return conference slips </a:t>
            </a:r>
            <a:r>
              <a:rPr lang="en-US" sz="4000" b="1" u="sng" dirty="0" smtClean="0">
                <a:latin typeface="Baskerville Old Face" panose="02020602080505020303" pitchFamily="18" charset="0"/>
              </a:rPr>
              <a:t>no later</a:t>
            </a:r>
            <a:r>
              <a:rPr lang="en-US" sz="4000" dirty="0" smtClean="0">
                <a:latin typeface="Baskerville Old Face" panose="02020602080505020303" pitchFamily="18" charset="0"/>
              </a:rPr>
              <a:t> than Monday</a:t>
            </a:r>
            <a:endParaRPr lang="en-US" sz="4000" dirty="0">
              <a:latin typeface="Baskerville Old Face" panose="02020602080505020303" pitchFamily="18" charset="0"/>
            </a:endParaRPr>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smtClean="0"/>
              <a:t>Warm up:</a:t>
            </a:r>
            <a:r>
              <a:rPr lang="en-US" dirty="0" smtClean="0"/>
              <a:t/>
            </a:r>
            <a:br>
              <a:rPr lang="en-US" dirty="0" smtClean="0"/>
            </a:br>
            <a:r>
              <a:rPr lang="en-US" dirty="0" smtClean="0"/>
              <a:t>How many degrees is the earth tilted?</a:t>
            </a:r>
            <a:endParaRPr lang="en-US" dirty="0"/>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smtClean="0"/>
              <a:t>Standard:</a:t>
            </a:r>
          </a:p>
          <a:p>
            <a:pPr algn="l"/>
            <a:r>
              <a:rPr lang="en-US" sz="3600" b="1" dirty="0" smtClean="0"/>
              <a:t>S6E2c. Relate the tilt of the earth to the distribution of sunlight throughout the year and its effect on climate.</a:t>
            </a:r>
            <a:endParaRPr lang="en-US" sz="3600" b="1" dirty="0"/>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71893"/>
          </a:xfrm>
        </p:spPr>
        <p:txBody>
          <a:bodyPr/>
          <a:lstStyle/>
          <a:p>
            <a:r>
              <a:rPr lang="en-US" sz="4400" dirty="0" smtClean="0"/>
              <a:t/>
            </a:r>
            <a:br>
              <a:rPr lang="en-US" sz="4400" dirty="0" smtClean="0"/>
            </a:br>
            <a:endParaRPr lang="en-US" sz="4400" dirty="0"/>
          </a:p>
        </p:txBody>
      </p:sp>
      <p:sp>
        <p:nvSpPr>
          <p:cNvPr id="3" name="TextBox 2"/>
          <p:cNvSpPr txBox="1"/>
          <p:nvPr/>
        </p:nvSpPr>
        <p:spPr>
          <a:xfrm>
            <a:off x="191715" y="1789746"/>
            <a:ext cx="8509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Groups of 4 will do the following: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Use ruler to hold flashlight 4 cm from graph paper at 3 different angles.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Place the flashlight vertically on the graph paper, </a:t>
            </a:r>
            <a:r>
              <a:rPr lang="en-US" sz="2000" dirty="0"/>
              <a:t>look at the light that is shining on the paper. </a:t>
            </a:r>
            <a:r>
              <a:rPr lang="en-US" sz="2000" dirty="0" smtClean="0"/>
              <a:t>Using </a:t>
            </a:r>
            <a:r>
              <a:rPr lang="en-US" sz="2000" dirty="0"/>
              <a:t>the pen or pencil, </a:t>
            </a:r>
            <a:r>
              <a:rPr lang="en-US" sz="2000" b="1" u="sng" dirty="0"/>
              <a:t>draw around the outline of the light on the </a:t>
            </a:r>
            <a:r>
              <a:rPr lang="en-US" sz="2000" b="1" u="sng" dirty="0" smtClean="0"/>
              <a:t>paper after each angle.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Without changing the distance between the </a:t>
            </a:r>
            <a:r>
              <a:rPr lang="en-US" sz="2000" dirty="0" smtClean="0"/>
              <a:t>paper </a:t>
            </a:r>
            <a:r>
              <a:rPr lang="en-US" sz="2000" dirty="0"/>
              <a:t>and the flashlight, tilt the </a:t>
            </a:r>
            <a:r>
              <a:rPr lang="en-US" sz="2000" dirty="0" smtClean="0"/>
              <a:t> flashlight </a:t>
            </a:r>
            <a:r>
              <a:rPr lang="en-US" sz="2000" dirty="0"/>
              <a:t>by about 45 degrees.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If you want, try moving the flashlight back and forth between the vertical position and the 45-degree angle position a few times. </a:t>
            </a:r>
            <a:r>
              <a:rPr lang="en-US" sz="2000" b="1" u="sng" dirty="0" smtClean="0"/>
              <a:t>Be sure not to change the actual </a:t>
            </a:r>
            <a:r>
              <a:rPr lang="en-US" sz="2000" b="1" u="sng" dirty="0"/>
              <a:t>distance between </a:t>
            </a:r>
            <a:r>
              <a:rPr lang="en-US" sz="2000" b="1" u="sng" dirty="0" smtClean="0"/>
              <a:t>the graph paper </a:t>
            </a:r>
            <a:r>
              <a:rPr lang="en-US" sz="2000" b="1" u="sng" dirty="0"/>
              <a:t>and the </a:t>
            </a:r>
            <a:r>
              <a:rPr lang="en-US" sz="2000" b="1" u="sng" dirty="0" smtClean="0"/>
              <a:t>flashlight</a:t>
            </a:r>
          </a:p>
          <a:p>
            <a:pPr marL="285750" indent="-285750">
              <a:buFont typeface="Arial" panose="020B0604020202020204" pitchFamily="34" charset="0"/>
              <a:buChar char="•"/>
            </a:pPr>
            <a:endParaRPr lang="en-US" sz="2000" dirty="0"/>
          </a:p>
          <a:p>
            <a:endParaRPr lang="en-US" sz="2000" b="1" dirty="0"/>
          </a:p>
        </p:txBody>
      </p:sp>
      <p:sp>
        <p:nvSpPr>
          <p:cNvPr id="4" name="TextBox 3"/>
          <p:cNvSpPr txBox="1"/>
          <p:nvPr/>
        </p:nvSpPr>
        <p:spPr>
          <a:xfrm>
            <a:off x="1066800" y="680899"/>
            <a:ext cx="7467600" cy="707886"/>
          </a:xfrm>
          <a:prstGeom prst="rect">
            <a:avLst/>
          </a:prstGeom>
          <a:noFill/>
        </p:spPr>
        <p:txBody>
          <a:bodyPr wrap="square" rtlCol="0">
            <a:spAutoFit/>
          </a:bodyPr>
          <a:lstStyle/>
          <a:p>
            <a:r>
              <a:rPr lang="en-US" sz="4000" dirty="0" smtClean="0">
                <a:latin typeface="Arial Black" panose="020B0A04020102020204" pitchFamily="34" charset="0"/>
              </a:rPr>
              <a:t>Instructions for Activity:</a:t>
            </a:r>
            <a:endParaRPr lang="en-US" sz="4000" dirty="0">
              <a:latin typeface="Arial Black" panose="020B0A04020102020204" pitchFamily="34" charset="0"/>
            </a:endParaRPr>
          </a:p>
        </p:txBody>
      </p:sp>
    </p:spTree>
    <p:extLst>
      <p:ext uri="{BB962C8B-B14F-4D97-AF65-F5344CB8AC3E}">
        <p14:creationId xmlns:p14="http://schemas.microsoft.com/office/powerpoint/2010/main" val="122079201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71893"/>
          </a:xfrm>
        </p:spPr>
        <p:txBody>
          <a:bodyPr/>
          <a:lstStyle/>
          <a:p>
            <a:r>
              <a:rPr lang="en-US" sz="4400" dirty="0" smtClean="0"/>
              <a:t/>
            </a:r>
            <a:br>
              <a:rPr lang="en-US" sz="4400" dirty="0" smtClean="0"/>
            </a:br>
            <a:endParaRPr lang="en-US" sz="4400" dirty="0"/>
          </a:p>
        </p:txBody>
      </p:sp>
      <p:sp>
        <p:nvSpPr>
          <p:cNvPr id="3" name="TextBox 2"/>
          <p:cNvSpPr txBox="1"/>
          <p:nvPr/>
        </p:nvSpPr>
        <p:spPr>
          <a:xfrm>
            <a:off x="317500" y="856357"/>
            <a:ext cx="8509000" cy="5570756"/>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After </a:t>
            </a:r>
            <a:r>
              <a:rPr lang="en-US" sz="2800" b="1" dirty="0"/>
              <a:t>turning off the flashlight and look at your sheet of paper. Answer the following questions</a:t>
            </a:r>
            <a:r>
              <a:rPr lang="en-US" sz="2800" b="1" dirty="0" smtClean="0"/>
              <a: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 </a:t>
            </a:r>
            <a:r>
              <a:rPr lang="en-US" sz="2400" b="1" dirty="0"/>
              <a:t>How did the outline change when the flashlight was tilted 45 degrees</a:t>
            </a:r>
            <a:r>
              <a:rPr lang="en-US" sz="2400" b="1" dirty="0" smtClean="0"/>
              <a: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 How did this correlate with a change in light intensity</a:t>
            </a:r>
            <a:r>
              <a:rPr lang="en-US" sz="2400" b="1" dirty="0" smtClean="0"/>
              <a: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 What degree of tilt do you think is most similar to the light that North America experiences in summer? What about in winter</a:t>
            </a:r>
            <a:r>
              <a:rPr lang="en-US" sz="2400" b="1" dirty="0" smtClean="0"/>
              <a: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smtClean="0"/>
              <a:t>How </a:t>
            </a:r>
            <a:r>
              <a:rPr lang="en-US" sz="2400" b="1" dirty="0"/>
              <a:t>does the light on the paper change as you change its tilt angle?</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97765960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smtClean="0"/>
              <a:t>Important Vocabulary</a:t>
            </a:r>
            <a:endParaRPr lang="en-US" sz="4800" dirty="0"/>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a:t>Axis</a:t>
            </a:r>
            <a:r>
              <a:rPr lang="en-US" sz="3500" dirty="0"/>
              <a:t> is the imaginary vertical line around which the Earth spins</a:t>
            </a:r>
          </a:p>
          <a:p>
            <a:r>
              <a:rPr lang="en-US" sz="3500" dirty="0" smtClean="0"/>
              <a:t>The Earth </a:t>
            </a:r>
            <a:r>
              <a:rPr lang="en-US" sz="3500" b="1" u="sng" dirty="0" smtClean="0"/>
              <a:t>rotates</a:t>
            </a:r>
            <a:r>
              <a:rPr lang="en-US" sz="3500" dirty="0" smtClean="0"/>
              <a:t> on its axis once every 24 hours causing day and night (</a:t>
            </a:r>
            <a:r>
              <a:rPr lang="en-US" sz="3500" b="1" u="sng" dirty="0" smtClean="0"/>
              <a:t>rotation</a:t>
            </a:r>
            <a:r>
              <a:rPr lang="en-US" sz="3500" dirty="0" smtClean="0"/>
              <a:t>)</a:t>
            </a:r>
          </a:p>
          <a:p>
            <a:r>
              <a:rPr lang="en-US" sz="3500" dirty="0" smtClean="0"/>
              <a:t>The Earth </a:t>
            </a:r>
            <a:r>
              <a:rPr lang="en-US" sz="3500" b="1" u="sng" dirty="0" smtClean="0"/>
              <a:t>revolves</a:t>
            </a:r>
            <a:r>
              <a:rPr lang="en-US" sz="3500" dirty="0" smtClean="0"/>
              <a:t> around the Sun once every year (</a:t>
            </a:r>
            <a:r>
              <a:rPr lang="en-US" sz="3500" b="1" u="sng" dirty="0" smtClean="0"/>
              <a:t>revolution</a:t>
            </a:r>
            <a:r>
              <a:rPr lang="en-US" sz="3500" dirty="0" smtClean="0"/>
              <a:t>)</a:t>
            </a:r>
          </a:p>
          <a:p>
            <a:r>
              <a:rPr lang="en-US" sz="3500" dirty="0" smtClean="0"/>
              <a:t>The Earth follows a path around the Sun known as an </a:t>
            </a:r>
            <a:r>
              <a:rPr lang="en-US" sz="3500" b="1" u="sng" dirty="0" smtClean="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a:t>
            </a:r>
            <a:r>
              <a:rPr lang="en-US" dirty="0" smtClean="0">
                <a:hlinkClick r:id="rId3"/>
              </a:rPr>
              <a:t>www.britannica.com/EBchecked/topic/175962/Earth/images-videos/159380/earth-earths-rotation-on-its-axis-and-its-revolution-around-the-sun</a:t>
            </a:r>
            <a:r>
              <a:rPr lang="en-US" dirty="0" smtClean="0"/>
              <a:t> </a:t>
            </a:r>
            <a:endParaRPr lang="en-US" dirty="0"/>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dirty="0" smtClean="0"/>
              <a:t>Turn to a partner and use each of the following words in a sentence: Rotation, Revolution, Axis, and Orbit</a:t>
            </a:r>
            <a:endParaRPr lang="en-US" dirty="0"/>
          </a:p>
        </p:txBody>
      </p:sp>
    </p:spTree>
    <p:extLst>
      <p:ext uri="{BB962C8B-B14F-4D97-AF65-F5344CB8AC3E}">
        <p14:creationId xmlns:p14="http://schemas.microsoft.com/office/powerpoint/2010/main" val="5468702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1821</TotalTime>
  <Words>2633</Words>
  <Application>Microsoft Office PowerPoint</Application>
  <PresentationFormat>On-screen Show (4:3)</PresentationFormat>
  <Paragraphs>193</Paragraphs>
  <Slides>34</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Arial Black</vt:lpstr>
      <vt:lpstr>Baskerville Old Face</vt:lpstr>
      <vt:lpstr>Calibri</vt:lpstr>
      <vt:lpstr>Constantia</vt:lpstr>
      <vt:lpstr>Courier New</vt:lpstr>
      <vt:lpstr>Microsoft New Tai Lue</vt:lpstr>
      <vt:lpstr>Times New Roman</vt:lpstr>
      <vt:lpstr>Sun-PowerPoint-Template</vt:lpstr>
      <vt:lpstr>2_Sun-PowerPoint-Template</vt:lpstr>
      <vt:lpstr>1_Sun-PowerPoint-Template</vt:lpstr>
      <vt:lpstr>Warm Up:</vt:lpstr>
      <vt:lpstr>Work Session:</vt:lpstr>
      <vt:lpstr>Think, Pair, Share</vt:lpstr>
      <vt:lpstr>Homeroom Notes: 10/6/17</vt:lpstr>
      <vt:lpstr>Warm up: How many degrees is the earth tilted?</vt:lpstr>
      <vt:lpstr> </vt:lpstr>
      <vt:lpstr> </vt:lpstr>
      <vt:lpstr>Important Vocabulary</vt:lpstr>
      <vt:lpstr>Turn to a partner and use each of the following words in a sentence: Rotation, Revolution, Axis, and Orbit</vt:lpstr>
      <vt:lpstr>Important Vocabulary</vt:lpstr>
      <vt:lpstr>PowerPoint Presentation</vt:lpstr>
      <vt:lpstr>Turn to a partner and identify the two hemispheres in  which we live.</vt:lpstr>
      <vt:lpstr>Show what you already know…</vt:lpstr>
      <vt:lpstr>What are Seasons?</vt:lpstr>
      <vt:lpstr>Four Main Seasons</vt:lpstr>
      <vt:lpstr>What is your favorite season and why?</vt:lpstr>
      <vt:lpstr>Reasons for the Seasons</vt:lpstr>
      <vt:lpstr>The Earth’s axis is tilted 23.5°</vt:lpstr>
      <vt:lpstr>PowerPoint Presentation</vt:lpstr>
      <vt:lpstr>Reasons for the Seasons</vt:lpstr>
      <vt:lpstr>PowerPoint Presentation</vt:lpstr>
      <vt:lpstr>Areas at a higher angle (closer to 90°) receive more total solar radiation (sun rays) than areas where sunlight strikes at a lower angle.</vt:lpstr>
      <vt:lpstr>Activity demonstrating angle of sunlight on Earth’s surface</vt:lpstr>
      <vt:lpstr>Which area (a or b) experiences greater solar radiation? Why?</vt:lpstr>
      <vt:lpstr>Reasons for the Seasons</vt:lpstr>
      <vt:lpstr>PowerPoint Presentation</vt:lpstr>
      <vt:lpstr>PowerPoint Presentation</vt:lpstr>
      <vt:lpstr>Identifying the  Seasons</vt:lpstr>
      <vt:lpstr>Think, Pair, Share</vt:lpstr>
      <vt:lpstr>If the Earth was not tilted…</vt:lpstr>
      <vt:lpstr>If the Earth was not tilted…</vt:lpstr>
      <vt:lpstr>Animations</vt:lpstr>
      <vt:lpstr>Study Jams: Seasons</vt:lpstr>
      <vt:lpstr>Seasons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Laquincia Brown</cp:lastModifiedBy>
  <cp:revision>51</cp:revision>
  <dcterms:created xsi:type="dcterms:W3CDTF">2014-12-03T17:53:31Z</dcterms:created>
  <dcterms:modified xsi:type="dcterms:W3CDTF">2017-10-06T22:02:14Z</dcterms:modified>
</cp:coreProperties>
</file>